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70" r:id="rId9"/>
    <p:sldId id="268" r:id="rId10"/>
    <p:sldId id="262" r:id="rId11"/>
    <p:sldId id="263" r:id="rId12"/>
    <p:sldId id="271" r:id="rId13"/>
    <p:sldId id="264" r:id="rId14"/>
    <p:sldId id="273" r:id="rId15"/>
    <p:sldId id="265" r:id="rId16"/>
    <p:sldId id="266" r:id="rId17"/>
    <p:sldId id="267" r:id="rId18"/>
    <p:sldId id="272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76512" autoAdjust="0"/>
  </p:normalViewPr>
  <p:slideViewPr>
    <p:cSldViewPr snapToGrid="0">
      <p:cViewPr varScale="1">
        <p:scale>
          <a:sx n="115" d="100"/>
          <a:sy n="115" d="100"/>
        </p:scale>
        <p:origin x="318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1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41915-6301-4CE8-A6AD-80E2C03C3FD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E211B-8AED-4D04-B244-D3292593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48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 Problem ist nicht das Verlieren, sondern das Wiederfinden!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E211B-8AED-4D04-B244-D329259353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5179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Carrier-Thread ist ein Betriebssystem-Thread aus eine eigenen Thread-Pool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Pool-Größe für Carrier-Threads standardmäßig Anzahl logischer Prozessoren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unmount: </a:t>
            </a:r>
            <a:r>
              <a:rPr lang="de-DE" dirty="0" smtClean="0"/>
              <a:t>virtueller Thread wird "geparkt"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"geparkter" virtueller Thread blockiert keinen Betriebssystem-Thread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E211B-8AED-4D04-B244-D3292593533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544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50.00</a:t>
            </a:r>
            <a:r>
              <a:rPr lang="de-DE" baseline="0" dirty="0" smtClean="0"/>
              <a:t>0 Plattform vs. 50.000 virtuelle Threads</a:t>
            </a:r>
          </a:p>
          <a:p>
            <a:r>
              <a:rPr lang="de-DE" dirty="0" smtClean="0"/>
              <a:t>1.000.000 virtuelle Threads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E211B-8AED-4D04-B244-D3292593533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7947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E211B-8AED-4D04-B244-D3292593533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3841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Risiko im Web-Umfeld: OutOfMemoryError &amp; DoS</a:t>
            </a:r>
            <a:r>
              <a:rPr lang="de-DE" baseline="0" dirty="0" smtClean="0"/>
              <a:t> </a:t>
            </a:r>
            <a:r>
              <a:rPr lang="de-DE" dirty="0" smtClean="0"/>
              <a:t>durch viele parallele Requests </a:t>
            </a:r>
            <a:r>
              <a:rPr lang="de-DE" dirty="0" smtClean="0">
                <a:sym typeface="Wingdings" panose="05000000000000000000" pitchFamily="2" charset="2"/>
              </a:rPr>
              <a:t> Limit in Loadbalancer o.Ä.</a:t>
            </a:r>
            <a:endParaRPr lang="de-DE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Vorteil beim Verzicht auf Pooling: </a:t>
            </a:r>
            <a:r>
              <a:rPr lang="de-DE" dirty="0" smtClean="0"/>
              <a:t>ThreadLocals werden sauber am Ende des Tasks weggeräumt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E211B-8AED-4D04-B244-D3292593533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386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Tomcat 10.1 enthält Anpassung für virtuelle Threads (synchronized-Block)</a:t>
            </a:r>
          </a:p>
          <a:p>
            <a:endParaRPr lang="de-D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E211B-8AED-4D04-B244-D3292593533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1466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dirty="0" smtClean="0"/>
              <a:t>synchronized-Block um Webservice-Aufruf</a:t>
            </a:r>
          </a:p>
          <a:p>
            <a:r>
              <a:rPr lang="de-DE" baseline="0" dirty="0" smtClean="0"/>
              <a:t>Annahme: Dauert mit virtuellen Threads auch 30 Sekunden</a:t>
            </a:r>
          </a:p>
          <a:p>
            <a:r>
              <a:rPr lang="de-DE" baseline="0" dirty="0" smtClean="0"/>
              <a:t>Ist nicht so, weil Scheduler temporär um zusätzliche Betriebssystem-Threads erweitert wird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Djdk.virtualThreadScheduler.maxPoolSize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=8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 30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Sekunden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  <a:sym typeface="Wingdings" panose="05000000000000000000" pitchFamily="2" charset="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E211B-8AED-4D04-B244-D3292593533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6486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E211B-8AED-4D04-B244-D3292593533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3549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E211B-8AED-4D04-B244-D3292593533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00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Benchmark (auf meinem Laptop): ~9000 Threads pro Sekunde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Isolations-Problem: ThreadLocals, also z.B. MDC für Logging</a:t>
            </a:r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E211B-8AED-4D04-B244-D329259353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65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E211B-8AED-4D04-B244-D329259353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841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E211B-8AED-4D04-B244-D329259353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29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E211B-8AED-4D04-B244-D329259353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8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Frameworks: Vert.x, RxJava, Akka Streams, Project Reactor (a.k.a.</a:t>
            </a:r>
            <a:r>
              <a:rPr lang="de-DE" baseline="0" dirty="0" smtClean="0"/>
              <a:t> Spring Reactor), </a:t>
            </a:r>
            <a:r>
              <a:rPr lang="de-DE" dirty="0" smtClean="0"/>
              <a:t>Java 9 Reactive Streams (und NIO)</a:t>
            </a:r>
          </a:p>
          <a:p>
            <a:r>
              <a:rPr lang="de-DE" dirty="0" smtClean="0"/>
              <a:t>Wer schon mal Java-Streams debuggen wollte, kennt</a:t>
            </a:r>
            <a:r>
              <a:rPr lang="de-DE" baseline="0" dirty="0" smtClean="0"/>
              <a:t> das Debugging-Problem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E211B-8AED-4D04-B244-D329259353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4536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E211B-8AED-4D04-B244-D329259353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617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Project Loom (engl. Webstuhl): Alles</a:t>
            </a:r>
            <a:r>
              <a:rPr lang="de-DE" baseline="0" dirty="0" smtClean="0"/>
              <a:t> was Concurrency und Programmiermodelle angeht</a:t>
            </a:r>
            <a:endParaRPr lang="de-DE" dirty="0" smtClean="0"/>
          </a:p>
          <a:p>
            <a:r>
              <a:rPr lang="de-DE" dirty="0" smtClean="0"/>
              <a:t>Plattform-Thread = "klassischer" Thread aus</a:t>
            </a:r>
            <a:r>
              <a:rPr lang="de-DE" baseline="0" dirty="0" smtClean="0"/>
              <a:t> JDK &lt; 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E211B-8AED-4D04-B244-D329259353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065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E211B-8AED-4D04-B244-D329259353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8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s://www.jugs.org/static/77706f4bf395d7c166d606dc8c0e6ab5/bbf38/pexels-photo-821735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0191" y="-215900"/>
            <a:ext cx="12322191" cy="8222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92700" y="1122363"/>
            <a:ext cx="5575300" cy="2387600"/>
          </a:xfrm>
        </p:spPr>
        <p:txBody>
          <a:bodyPr anchor="b"/>
          <a:lstStyle>
            <a:lvl1pPr algn="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92700" y="3602038"/>
            <a:ext cx="5575300" cy="165576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8477CA3-2F8C-4B13-9456-E783E206BB27}" type="datetimeFigureOut">
              <a:rPr lang="en-US" smtClean="0"/>
              <a:pPr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9707062-74D2-47D0-A6A0-A3E6D812FD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82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7CA3-2F8C-4B13-9456-E783E206BB2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7062-74D2-47D0-A6A0-A3E6D812FDF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46512" y="1399461"/>
            <a:ext cx="12285023" cy="368885"/>
          </a:xfrm>
          <a:custGeom>
            <a:avLst/>
            <a:gdLst>
              <a:gd name="connsiteX0" fmla="*/ 0 w 12285023"/>
              <a:gd name="connsiteY0" fmla="*/ 243395 h 368885"/>
              <a:gd name="connsiteX1" fmla="*/ 777834 w 12285023"/>
              <a:gd name="connsiteY1" fmla="*/ 41514 h 368885"/>
              <a:gd name="connsiteX2" fmla="*/ 1763486 w 12285023"/>
              <a:gd name="connsiteY2" fmla="*/ 290896 h 368885"/>
              <a:gd name="connsiteX3" fmla="*/ 3081647 w 12285023"/>
              <a:gd name="connsiteY3" fmla="*/ 130579 h 368885"/>
              <a:gd name="connsiteX4" fmla="*/ 2381003 w 12285023"/>
              <a:gd name="connsiteY4" fmla="*/ 11826 h 368885"/>
              <a:gd name="connsiteX5" fmla="*/ 3069771 w 12285023"/>
              <a:gd name="connsiteY5" fmla="*/ 279021 h 368885"/>
              <a:gd name="connsiteX6" fmla="*/ 4352307 w 12285023"/>
              <a:gd name="connsiteY6" fmla="*/ 71202 h 368885"/>
              <a:gd name="connsiteX7" fmla="*/ 5136078 w 12285023"/>
              <a:gd name="connsiteY7" fmla="*/ 249332 h 368885"/>
              <a:gd name="connsiteX8" fmla="*/ 6169231 w 12285023"/>
              <a:gd name="connsiteY8" fmla="*/ 83078 h 368885"/>
              <a:gd name="connsiteX9" fmla="*/ 7178634 w 12285023"/>
              <a:gd name="connsiteY9" fmla="*/ 231519 h 368885"/>
              <a:gd name="connsiteX10" fmla="*/ 6513616 w 12285023"/>
              <a:gd name="connsiteY10" fmla="*/ 308709 h 368885"/>
              <a:gd name="connsiteX11" fmla="*/ 6846125 w 12285023"/>
              <a:gd name="connsiteY11" fmla="*/ 65265 h 368885"/>
              <a:gd name="connsiteX12" fmla="*/ 8063345 w 12285023"/>
              <a:gd name="connsiteY12" fmla="*/ 154330 h 368885"/>
              <a:gd name="connsiteX13" fmla="*/ 8900556 w 12285023"/>
              <a:gd name="connsiteY13" fmla="*/ 5888 h 368885"/>
              <a:gd name="connsiteX14" fmla="*/ 9880270 w 12285023"/>
              <a:gd name="connsiteY14" fmla="*/ 320584 h 368885"/>
              <a:gd name="connsiteX15" fmla="*/ 10545288 w 12285023"/>
              <a:gd name="connsiteY15" fmla="*/ 41514 h 368885"/>
              <a:gd name="connsiteX16" fmla="*/ 9939647 w 12285023"/>
              <a:gd name="connsiteY16" fmla="*/ 35576 h 368885"/>
              <a:gd name="connsiteX17" fmla="*/ 10865922 w 12285023"/>
              <a:gd name="connsiteY17" fmla="*/ 368086 h 368885"/>
              <a:gd name="connsiteX18" fmla="*/ 12285023 w 12285023"/>
              <a:gd name="connsiteY18" fmla="*/ 124641 h 368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285023" h="368885">
                <a:moveTo>
                  <a:pt x="0" y="243395"/>
                </a:moveTo>
                <a:cubicBezTo>
                  <a:pt x="241960" y="138496"/>
                  <a:pt x="483920" y="33597"/>
                  <a:pt x="777834" y="41514"/>
                </a:cubicBezTo>
                <a:cubicBezTo>
                  <a:pt x="1071748" y="49431"/>
                  <a:pt x="1379517" y="276052"/>
                  <a:pt x="1763486" y="290896"/>
                </a:cubicBezTo>
                <a:cubicBezTo>
                  <a:pt x="2147455" y="305740"/>
                  <a:pt x="2978728" y="177091"/>
                  <a:pt x="3081647" y="130579"/>
                </a:cubicBezTo>
                <a:cubicBezTo>
                  <a:pt x="3184566" y="84067"/>
                  <a:pt x="2382982" y="-12914"/>
                  <a:pt x="2381003" y="11826"/>
                </a:cubicBezTo>
                <a:cubicBezTo>
                  <a:pt x="2379024" y="36566"/>
                  <a:pt x="2741220" y="269125"/>
                  <a:pt x="3069771" y="279021"/>
                </a:cubicBezTo>
                <a:cubicBezTo>
                  <a:pt x="3398322" y="288917"/>
                  <a:pt x="4007923" y="76150"/>
                  <a:pt x="4352307" y="71202"/>
                </a:cubicBezTo>
                <a:cubicBezTo>
                  <a:pt x="4696691" y="66254"/>
                  <a:pt x="4833257" y="247353"/>
                  <a:pt x="5136078" y="249332"/>
                </a:cubicBezTo>
                <a:cubicBezTo>
                  <a:pt x="5438899" y="251311"/>
                  <a:pt x="5828805" y="86047"/>
                  <a:pt x="6169231" y="83078"/>
                </a:cubicBezTo>
                <a:cubicBezTo>
                  <a:pt x="6509657" y="80109"/>
                  <a:pt x="7121237" y="193914"/>
                  <a:pt x="7178634" y="231519"/>
                </a:cubicBezTo>
                <a:cubicBezTo>
                  <a:pt x="7236031" y="269124"/>
                  <a:pt x="6569034" y="336418"/>
                  <a:pt x="6513616" y="308709"/>
                </a:cubicBezTo>
                <a:cubicBezTo>
                  <a:pt x="6458198" y="281000"/>
                  <a:pt x="6587837" y="90995"/>
                  <a:pt x="6846125" y="65265"/>
                </a:cubicBezTo>
                <a:cubicBezTo>
                  <a:pt x="7104413" y="39535"/>
                  <a:pt x="7720940" y="164226"/>
                  <a:pt x="8063345" y="154330"/>
                </a:cubicBezTo>
                <a:cubicBezTo>
                  <a:pt x="8405750" y="144434"/>
                  <a:pt x="8597735" y="-21821"/>
                  <a:pt x="8900556" y="5888"/>
                </a:cubicBezTo>
                <a:cubicBezTo>
                  <a:pt x="9203377" y="33597"/>
                  <a:pt x="9606148" y="314646"/>
                  <a:pt x="9880270" y="320584"/>
                </a:cubicBezTo>
                <a:cubicBezTo>
                  <a:pt x="10154392" y="326522"/>
                  <a:pt x="10535392" y="89015"/>
                  <a:pt x="10545288" y="41514"/>
                </a:cubicBezTo>
                <a:cubicBezTo>
                  <a:pt x="10555184" y="-5987"/>
                  <a:pt x="9886208" y="-18853"/>
                  <a:pt x="9939647" y="35576"/>
                </a:cubicBezTo>
                <a:cubicBezTo>
                  <a:pt x="9993086" y="90005"/>
                  <a:pt x="10475026" y="353242"/>
                  <a:pt x="10865922" y="368086"/>
                </a:cubicBezTo>
                <a:cubicBezTo>
                  <a:pt x="11256818" y="382930"/>
                  <a:pt x="12035641" y="186986"/>
                  <a:pt x="12285023" y="124641"/>
                </a:cubicBezTo>
              </a:path>
            </a:pathLst>
          </a:custGeom>
          <a:noFill/>
          <a:ln w="31750" cmpd="sng">
            <a:solidFill>
              <a:schemeClr val="accent5">
                <a:lumMod val="40000"/>
                <a:lumOff val="6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39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77CA3-2F8C-4B13-9456-E783E206BB2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07062-74D2-47D0-A6A0-A3E6D812F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73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mtClean="0"/>
              <a:t>Virtuelle Threads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mtClean="0"/>
              <a:t>Nur nicht den Faden verlieren!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Optimierung: Koroutinen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Kotlin: wartende Koroutine blockiert keinen Thread</a:t>
            </a:r>
          </a:p>
          <a:p>
            <a:r>
              <a:rPr lang="de-DE" dirty="0" smtClean="0"/>
              <a:t>verwandtes Konzept in einigen Programmiersprachen: Generatoren</a:t>
            </a:r>
          </a:p>
          <a:p>
            <a:r>
              <a:rPr lang="de-DE" dirty="0" smtClean="0"/>
              <a:t>benötigt geeignete Sprachkonstrukte</a:t>
            </a:r>
          </a:p>
          <a:p>
            <a:r>
              <a:rPr lang="de-DE" dirty="0" smtClean="0"/>
              <a:t>für kooperative Tasks gut geeignet</a:t>
            </a:r>
          </a:p>
          <a:p>
            <a:r>
              <a:rPr lang="de-DE" dirty="0" smtClean="0"/>
              <a:t>in Java nicht einfach umsetzbar</a:t>
            </a:r>
          </a:p>
        </p:txBody>
      </p:sp>
    </p:spTree>
    <p:extLst>
      <p:ext uri="{BB962C8B-B14F-4D97-AF65-F5344CB8AC3E}">
        <p14:creationId xmlns:p14="http://schemas.microsoft.com/office/powerpoint/2010/main" val="1344331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Optimierung: Virtuelle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JEP 425</a:t>
            </a:r>
          </a:p>
          <a:p>
            <a:r>
              <a:rPr lang="de-DE" dirty="0" smtClean="0"/>
              <a:t>Teil von Project Loom</a:t>
            </a:r>
          </a:p>
          <a:p>
            <a:r>
              <a:rPr lang="de-DE" dirty="0" smtClean="0"/>
              <a:t>in JDK 19 als Preview-Feature verfügbar</a:t>
            </a:r>
          </a:p>
          <a:p>
            <a:r>
              <a:rPr lang="de-DE" dirty="0"/>
              <a:t>Plattform-Thread vs. virtueller Thread</a:t>
            </a:r>
          </a:p>
          <a:p>
            <a:r>
              <a:rPr lang="de-DE" dirty="0" smtClean="0"/>
              <a:t>basierend auf Continuations</a:t>
            </a:r>
          </a:p>
        </p:txBody>
      </p:sp>
    </p:spTree>
    <p:extLst>
      <p:ext uri="{BB962C8B-B14F-4D97-AF65-F5344CB8AC3E}">
        <p14:creationId xmlns:p14="http://schemas.microsoft.com/office/powerpoint/2010/main" val="110705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Demo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24 Tasks (9+1 Sekunden), virtuelle Threads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15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Virtuelle Threads: Eigenschaften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Virtueller Thread ist ein Java-Objekt ohne Betriebssystem-Äquivalent</a:t>
            </a:r>
          </a:p>
          <a:p>
            <a:r>
              <a:rPr lang="de-DE" dirty="0" smtClean="0"/>
              <a:t>Stack des virtuellen Threads im Java-Heap</a:t>
            </a:r>
          </a:p>
          <a:p>
            <a:r>
              <a:rPr lang="de-DE" dirty="0" smtClean="0"/>
              <a:t>zur Ausführung (CPU) an "Carrier-Thread" gebunden</a:t>
            </a:r>
          </a:p>
          <a:p>
            <a:r>
              <a:rPr lang="de-DE" dirty="0" smtClean="0"/>
              <a:t>kann (und muss) sich selbst vom Carrier-Thread lösen ("unmount")</a:t>
            </a:r>
          </a:p>
          <a:p>
            <a:r>
              <a:rPr lang="de-DE" dirty="0" smtClean="0"/>
              <a:t>später wieder an ggf. anderen Carrier-Thread binden ("mount")</a:t>
            </a:r>
          </a:p>
          <a:p>
            <a:r>
              <a:rPr lang="de-DE" dirty="0" smtClean="0"/>
              <a:t>kein Zugriff auf Carrier-Thread über öffentliche API</a:t>
            </a:r>
          </a:p>
        </p:txBody>
      </p:sp>
    </p:spTree>
    <p:extLst>
      <p:ext uri="{BB962C8B-B14F-4D97-AF65-F5344CB8AC3E}">
        <p14:creationId xmlns:p14="http://schemas.microsoft.com/office/powerpoint/2010/main" val="157108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Demo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viele Threads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13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Virtuelle Threads: Kompatibilität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Instanzen einer Subklasse von java.lang.Thread</a:t>
            </a:r>
          </a:p>
          <a:p>
            <a:r>
              <a:rPr lang="de-DE" dirty="0" smtClean="0"/>
              <a:t>wie gewohnt zu debuggen</a:t>
            </a:r>
          </a:p>
          <a:p>
            <a:r>
              <a:rPr lang="de-DE" dirty="0" smtClean="0"/>
              <a:t>brauchbare Stacktraces</a:t>
            </a:r>
          </a:p>
          <a:p>
            <a:r>
              <a:rPr lang="de-DE" dirty="0" smtClean="0"/>
              <a:t>größtenteils wie "klassische" Threads verwendbar</a:t>
            </a:r>
          </a:p>
          <a:p>
            <a:pPr lvl="1"/>
            <a:r>
              <a:rPr lang="de-DE" dirty="0" smtClean="0"/>
              <a:t>Thread.stop() / .suspend() / .resume()</a:t>
            </a:r>
            <a:r>
              <a:rPr lang="de-DE" dirty="0" smtClean="0">
                <a:sym typeface="Wingdings" panose="05000000000000000000" pitchFamily="2" charset="2"/>
              </a:rPr>
              <a:t>  UnsupportedOperationException</a:t>
            </a:r>
            <a:endParaRPr lang="de-DE" dirty="0" smtClean="0"/>
          </a:p>
          <a:p>
            <a:pPr lvl="1"/>
            <a:r>
              <a:rPr lang="de-DE" dirty="0" smtClean="0"/>
              <a:t>Thread.setPriority() </a:t>
            </a:r>
            <a:r>
              <a:rPr lang="de-DE" dirty="0" smtClean="0">
                <a:sym typeface="Wingdings" panose="05000000000000000000" pitchFamily="2" charset="2"/>
              </a:rPr>
              <a:t> No-Op</a:t>
            </a:r>
          </a:p>
          <a:p>
            <a:pPr lvl="1"/>
            <a:r>
              <a:rPr lang="de-DE" dirty="0" smtClean="0">
                <a:sym typeface="Wingdings" panose="05000000000000000000" pitchFamily="2" charset="2"/>
              </a:rPr>
              <a:t>Thread.setDaemon(false)  IllegalArgumentException</a:t>
            </a:r>
            <a:endParaRPr lang="de-DE" dirty="0" smtClean="0"/>
          </a:p>
          <a:p>
            <a:pPr lvl="1"/>
            <a:r>
              <a:rPr lang="de-DE" dirty="0" smtClean="0"/>
              <a:t>nicht von ThreadMXBean unterstützt</a:t>
            </a:r>
          </a:p>
          <a:p>
            <a:pPr lvl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31459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Virtuelle Threads: Umdenken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kein Pooling für virtuelle Threads</a:t>
            </a:r>
          </a:p>
          <a:p>
            <a:pPr lvl="1"/>
            <a:r>
              <a:rPr lang="de-DE" dirty="0" smtClean="0"/>
              <a:t>Millionen virtuelle Threads sind kein Problem</a:t>
            </a:r>
          </a:p>
          <a:p>
            <a:pPr lvl="1"/>
            <a:r>
              <a:rPr lang="de-DE" dirty="0" smtClean="0"/>
              <a:t>ein virtueller Thread pro Task/Request</a:t>
            </a:r>
          </a:p>
          <a:p>
            <a:r>
              <a:rPr lang="de-DE" dirty="0" smtClean="0"/>
              <a:t>keine implizite Beschränkung anderer Ressourcen durch Thread-Pools</a:t>
            </a:r>
          </a:p>
          <a:p>
            <a:pPr lvl="1"/>
            <a:r>
              <a:rPr lang="de-DE" dirty="0" smtClean="0"/>
              <a:t>Beispiel: Webservice erlaubt 10 gleichzeitige Verbindungen</a:t>
            </a:r>
          </a:p>
          <a:p>
            <a:pPr lvl="1"/>
            <a:r>
              <a:rPr lang="de-DE" dirty="0" smtClean="0"/>
              <a:t>explizit z.B. über Semaphoren</a:t>
            </a:r>
          </a:p>
        </p:txBody>
      </p:sp>
    </p:spTree>
    <p:extLst>
      <p:ext uri="{BB962C8B-B14F-4D97-AF65-F5344CB8AC3E}">
        <p14:creationId xmlns:p14="http://schemas.microsoft.com/office/powerpoint/2010/main" val="20020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Virtuelle Threads: Grenzen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synchronized-Block bindet virtuellen Thread an Carrier-Thread</a:t>
            </a:r>
          </a:p>
          <a:p>
            <a:pPr lvl="1"/>
            <a:r>
              <a:rPr lang="de-DE" dirty="0" smtClean="0"/>
              <a:t>kann falls notwendig durch ReentrantLock ersetzt werden</a:t>
            </a:r>
          </a:p>
          <a:p>
            <a:pPr lvl="1"/>
            <a:r>
              <a:rPr lang="de-DE" dirty="0" smtClean="0"/>
              <a:t>wird evtl. noch gelöst, bis virtuelle Threads als GA-Feature kommen</a:t>
            </a:r>
          </a:p>
          <a:p>
            <a:r>
              <a:rPr lang="de-DE" dirty="0" smtClean="0"/>
              <a:t>native Methode oder "Foreign Function" (JEP 424) ebenfalls</a:t>
            </a:r>
          </a:p>
          <a:p>
            <a:pPr lvl="1"/>
            <a:r>
              <a:rPr lang="de-DE" dirty="0" smtClean="0"/>
              <a:t>nicht anders möglich, aufgerufener Code außerhalb der JVM</a:t>
            </a:r>
          </a:p>
          <a:p>
            <a:r>
              <a:rPr lang="de-DE" dirty="0" smtClean="0"/>
              <a:t>jstack zeigt virtuelle Threads nicht an</a:t>
            </a:r>
          </a:p>
          <a:p>
            <a:pPr lvl="1"/>
            <a:r>
              <a:rPr lang="de-DE" dirty="0" smtClean="0"/>
              <a:t>jcmd &lt;pid&gt; Thread.dump_to_file -format=json &lt;file&gt;</a:t>
            </a:r>
          </a:p>
        </p:txBody>
      </p:sp>
    </p:spTree>
    <p:extLst>
      <p:ext uri="{BB962C8B-B14F-4D97-AF65-F5344CB8AC3E}">
        <p14:creationId xmlns:p14="http://schemas.microsoft.com/office/powerpoint/2010/main" val="14234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Demo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synchronized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08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Fragen?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31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Was ist ein Thread?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Prozesse haben einen oder mehrere Ausführungsstränge</a:t>
            </a:r>
          </a:p>
          <a:p>
            <a:r>
              <a:rPr lang="de-DE" dirty="0" smtClean="0"/>
              <a:t>Beispiele:</a:t>
            </a:r>
          </a:p>
          <a:p>
            <a:pPr lvl="1"/>
            <a:r>
              <a:rPr lang="de-DE" dirty="0" smtClean="0"/>
              <a:t>Main-Thread, GC-Threads</a:t>
            </a:r>
          </a:p>
          <a:p>
            <a:pPr lvl="1"/>
            <a:r>
              <a:rPr lang="de-DE" dirty="0" smtClean="0"/>
              <a:t>Rich Client: Event-Thread, UI-Threads, Worker-Threads</a:t>
            </a:r>
          </a:p>
          <a:p>
            <a:pPr lvl="1"/>
            <a:r>
              <a:rPr lang="de-DE" dirty="0" smtClean="0"/>
              <a:t>Servlet-Container: Thread-Pool für Requests, verschiedene Hilfs-Threads</a:t>
            </a:r>
          </a:p>
          <a:p>
            <a:pPr lvl="1"/>
            <a:r>
              <a:rPr lang="de-DE" dirty="0" smtClean="0"/>
              <a:t>Parallele Streams: Thread-Pool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9309100" cy="147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34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Vielen Dank!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79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Warum Thread-Pools?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Pooling: Vorhalten von Ressourcen, deren Bereitstellung teuer ist</a:t>
            </a:r>
          </a:p>
          <a:p>
            <a:r>
              <a:rPr lang="de-DE" dirty="0" smtClean="0"/>
              <a:t>Erzeugung von Betriebssystem-Thread ist teuer</a:t>
            </a:r>
          </a:p>
          <a:p>
            <a:r>
              <a:rPr lang="de-DE" dirty="0" smtClean="0"/>
              <a:t>Thread-Pool üblicherweise im Vorfeld allokiert</a:t>
            </a:r>
          </a:p>
          <a:p>
            <a:r>
              <a:rPr lang="de-DE" dirty="0" smtClean="0"/>
              <a:t>Ein Thread arbeitet nacheinander mehrere Tasks ab</a:t>
            </a:r>
          </a:p>
          <a:p>
            <a:r>
              <a:rPr lang="de-DE" dirty="0" smtClean="0"/>
              <a:t>Problem: Isolation der Tasks</a:t>
            </a:r>
          </a:p>
        </p:txBody>
      </p:sp>
    </p:spTree>
    <p:extLst>
      <p:ext uri="{BB962C8B-B14F-4D97-AF65-F5344CB8AC3E}">
        <p14:creationId xmlns:p14="http://schemas.microsoft.com/office/powerpoint/2010/main" val="121990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Tasks: Welche Kategorien gibt 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Spektrum zwischen zwei Extremen</a:t>
            </a:r>
          </a:p>
          <a:p>
            <a:r>
              <a:rPr lang="de-DE" dirty="0" smtClean="0"/>
              <a:t>CPU-lastig: Task benötigt viel CPU-Zeit, wenig Leerlauf</a:t>
            </a:r>
          </a:p>
          <a:p>
            <a:pPr lvl="1"/>
            <a:r>
              <a:rPr lang="de-DE" dirty="0" smtClean="0"/>
              <a:t>Beispiel: Passwort-Hashing beim Login, Java-Streams</a:t>
            </a:r>
          </a:p>
          <a:p>
            <a:r>
              <a:rPr lang="de-DE" dirty="0" smtClean="0"/>
              <a:t>I/O-lastig: Task benötigt wenig CPU-Zeit, viel Leerlauf</a:t>
            </a:r>
          </a:p>
          <a:p>
            <a:pPr lvl="1"/>
            <a:r>
              <a:rPr lang="de-DE" dirty="0" smtClean="0"/>
              <a:t>Beispiel: Datenbankzugriff, Aufruf von Webservices</a:t>
            </a:r>
          </a:p>
          <a:p>
            <a:pPr lvl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75993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Tasks: Rechenbeispiel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Thread-Pool mit 8 Betriebssystem-Threads</a:t>
            </a:r>
          </a:p>
          <a:p>
            <a:r>
              <a:rPr lang="de-DE" dirty="0" smtClean="0"/>
              <a:t>24 Tasks</a:t>
            </a:r>
          </a:p>
          <a:p>
            <a:r>
              <a:rPr lang="de-DE" dirty="0" smtClean="0"/>
              <a:t>Jeder Task dauert 10 Sekunden</a:t>
            </a:r>
          </a:p>
          <a:p>
            <a:pPr lvl="1"/>
            <a:r>
              <a:rPr lang="de-DE" dirty="0" smtClean="0"/>
              <a:t>9 Sekunden warten auf Antwort eines Webservices</a:t>
            </a:r>
          </a:p>
          <a:p>
            <a:pPr lvl="1"/>
            <a:r>
              <a:rPr lang="de-DE" dirty="0" smtClean="0"/>
              <a:t>eine Sekunde CPU-Zeit</a:t>
            </a:r>
          </a:p>
          <a:p>
            <a:endParaRPr lang="de-DE" dirty="0" smtClean="0"/>
          </a:p>
          <a:p>
            <a:r>
              <a:rPr lang="de-DE" dirty="0" smtClean="0"/>
              <a:t>Wie lange dauert die Abarbeitung aller Tasks auf dem Thread-Pool?</a:t>
            </a:r>
          </a:p>
          <a:p>
            <a:r>
              <a:rPr lang="de-DE" dirty="0" smtClean="0"/>
              <a:t>Was wäre, wenn beliebig viele Tasks gleichzeitig warten könnten?</a:t>
            </a:r>
          </a:p>
          <a:p>
            <a:pPr marL="0" indent="0">
              <a:buNone/>
            </a:pPr>
            <a:endParaRPr lang="de-DE" dirty="0" smtClean="0"/>
          </a:p>
          <a:p>
            <a:pPr lvl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85278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Demo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24 Tasks (9+1 Sekunden), 8 Threads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4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Optimierung: Mehr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mehr gleichzeitig wartende Threads</a:t>
            </a:r>
          </a:p>
          <a:p>
            <a:r>
              <a:rPr lang="de-DE" dirty="0" smtClean="0"/>
              <a:t>mehr gleichzeitig laufende Threads</a:t>
            </a:r>
          </a:p>
          <a:p>
            <a:r>
              <a:rPr lang="de-DE" dirty="0" smtClean="0"/>
              <a:t>mehr Kontextwechsel zwischen Threads</a:t>
            </a:r>
          </a:p>
          <a:p>
            <a:r>
              <a:rPr lang="de-DE" dirty="0" smtClean="0"/>
              <a:t>höherer Ressourcenverbrauch</a:t>
            </a:r>
          </a:p>
        </p:txBody>
      </p:sp>
    </p:spTree>
    <p:extLst>
      <p:ext uri="{BB962C8B-B14F-4D97-AF65-F5344CB8AC3E}">
        <p14:creationId xmlns:p14="http://schemas.microsoft.com/office/powerpoint/2010/main" val="2723186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Demo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24 Tasks (9+1 Sekunden), 24 Threads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4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Optimierung: Reactive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Publisher-Subscriber</a:t>
            </a:r>
          </a:p>
          <a:p>
            <a:r>
              <a:rPr lang="de-DE" dirty="0" smtClean="0"/>
              <a:t>Pipelines von synchronen und asynchronen Operationen</a:t>
            </a:r>
          </a:p>
          <a:p>
            <a:r>
              <a:rPr lang="de-DE" dirty="0" smtClean="0"/>
              <a:t>Paradigmenwechsel</a:t>
            </a:r>
          </a:p>
          <a:p>
            <a:r>
              <a:rPr lang="de-DE" dirty="0" smtClean="0"/>
              <a:t>schwieriger zu debuggen</a:t>
            </a:r>
          </a:p>
          <a:p>
            <a:r>
              <a:rPr lang="de-DE" dirty="0" smtClean="0"/>
              <a:t>Stacktraces wenig nützlich</a:t>
            </a:r>
          </a:p>
          <a:p>
            <a:r>
              <a:rPr lang="de-DE" dirty="0"/>
              <a:t>I/O-Schnittstellen müssen auch "reactive" implementiert </a:t>
            </a:r>
            <a:r>
              <a:rPr lang="de-DE" dirty="0" smtClean="0"/>
              <a:t>sein</a:t>
            </a:r>
          </a:p>
        </p:txBody>
      </p:sp>
    </p:spTree>
    <p:extLst>
      <p:ext uri="{BB962C8B-B14F-4D97-AF65-F5344CB8AC3E}">
        <p14:creationId xmlns:p14="http://schemas.microsoft.com/office/powerpoint/2010/main" val="2359390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730</Words>
  <Application>Microsoft Office PowerPoint</Application>
  <PresentationFormat>Widescreen</PresentationFormat>
  <Paragraphs>137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Office Theme</vt:lpstr>
      <vt:lpstr>Virtuelle Threads</vt:lpstr>
      <vt:lpstr>Was ist ein Thread?</vt:lpstr>
      <vt:lpstr>Warum Thread-Pools?</vt:lpstr>
      <vt:lpstr>Tasks: Welche Kategorien gibt es?</vt:lpstr>
      <vt:lpstr>Tasks: Rechenbeispiel</vt:lpstr>
      <vt:lpstr>Demo</vt:lpstr>
      <vt:lpstr>Optimierung: Mehr Threads</vt:lpstr>
      <vt:lpstr>Demo</vt:lpstr>
      <vt:lpstr>Optimierung: Reactive Programming</vt:lpstr>
      <vt:lpstr>Optimierung: Koroutinen</vt:lpstr>
      <vt:lpstr>Optimierung: Virtuelle Threads</vt:lpstr>
      <vt:lpstr>Demo</vt:lpstr>
      <vt:lpstr>Virtuelle Threads: Eigenschaften</vt:lpstr>
      <vt:lpstr>Demo</vt:lpstr>
      <vt:lpstr>Virtuelle Threads: Kompatibilität</vt:lpstr>
      <vt:lpstr>Virtuelle Threads: Umdenken</vt:lpstr>
      <vt:lpstr>Virtuelle Threads: Grenzen</vt:lpstr>
      <vt:lpstr>Demo</vt:lpstr>
      <vt:lpstr>Fragen?</vt:lpstr>
      <vt:lpstr>Vielen Dank!</vt:lpstr>
    </vt:vector>
  </TitlesOfParts>
  <Company>mgm technology partners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Virtuelle Threads</dc:title>
  <dc:creator>Christian Schuster</dc:creator>
  <cp:lastModifiedBy>Christian Schuster</cp:lastModifiedBy>
  <cp:revision>73</cp:revision>
  <dcterms:created xsi:type="dcterms:W3CDTF">2022-10-11T08:49:56Z</dcterms:created>
  <dcterms:modified xsi:type="dcterms:W3CDTF">2022-10-13T15:33:36Z</dcterms:modified>
</cp:coreProperties>
</file>